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304" r:id="rId4"/>
    <p:sldId id="324" r:id="rId5"/>
    <p:sldId id="260" r:id="rId6"/>
    <p:sldId id="307" r:id="rId7"/>
    <p:sldId id="309" r:id="rId8"/>
    <p:sldId id="325" r:id="rId9"/>
    <p:sldId id="326" r:id="rId10"/>
    <p:sldId id="327" r:id="rId11"/>
    <p:sldId id="328" r:id="rId12"/>
    <p:sldId id="331" r:id="rId13"/>
    <p:sldId id="329" r:id="rId14"/>
    <p:sldId id="334" r:id="rId15"/>
    <p:sldId id="335" r:id="rId16"/>
    <p:sldId id="336" r:id="rId17"/>
    <p:sldId id="337" r:id="rId18"/>
    <p:sldId id="333" r:id="rId19"/>
    <p:sldId id="332" r:id="rId20"/>
    <p:sldId id="330" r:id="rId21"/>
    <p:sldId id="339" r:id="rId22"/>
    <p:sldId id="340" r:id="rId23"/>
    <p:sldId id="341" r:id="rId24"/>
    <p:sldId id="342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18B0-8459-43EB-A02C-6140B92C1830}" type="datetimeFigureOut">
              <a:rPr lang="pl-PL" smtClean="0"/>
              <a:pPr/>
              <a:t>2020-03-27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15F1-292E-424A-B5DC-D91FAC39E7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18B0-8459-43EB-A02C-6140B92C1830}" type="datetimeFigureOut">
              <a:rPr lang="pl-PL" smtClean="0"/>
              <a:pPr/>
              <a:t>2020-03-27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15F1-292E-424A-B5DC-D91FAC39E7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18B0-8459-43EB-A02C-6140B92C1830}" type="datetimeFigureOut">
              <a:rPr lang="pl-PL" smtClean="0"/>
              <a:pPr/>
              <a:t>2020-03-27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15F1-292E-424A-B5DC-D91FAC39E7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18B0-8459-43EB-A02C-6140B92C1830}" type="datetimeFigureOut">
              <a:rPr lang="pl-PL" smtClean="0"/>
              <a:pPr/>
              <a:t>2020-03-27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15F1-292E-424A-B5DC-D91FAC39E7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18B0-8459-43EB-A02C-6140B92C1830}" type="datetimeFigureOut">
              <a:rPr lang="pl-PL" smtClean="0"/>
              <a:pPr/>
              <a:t>2020-03-27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15F1-292E-424A-B5DC-D91FAC39E7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18B0-8459-43EB-A02C-6140B92C1830}" type="datetimeFigureOut">
              <a:rPr lang="pl-PL" smtClean="0"/>
              <a:pPr/>
              <a:t>2020-03-27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15F1-292E-424A-B5DC-D91FAC39E7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18B0-8459-43EB-A02C-6140B92C1830}" type="datetimeFigureOut">
              <a:rPr lang="pl-PL" smtClean="0"/>
              <a:pPr/>
              <a:t>2020-03-27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15F1-292E-424A-B5DC-D91FAC39E7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18B0-8459-43EB-A02C-6140B92C1830}" type="datetimeFigureOut">
              <a:rPr lang="pl-PL" smtClean="0"/>
              <a:pPr/>
              <a:t>2020-03-27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15F1-292E-424A-B5DC-D91FAC39E7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18B0-8459-43EB-A02C-6140B92C1830}" type="datetimeFigureOut">
              <a:rPr lang="pl-PL" smtClean="0"/>
              <a:pPr/>
              <a:t>2020-03-27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15F1-292E-424A-B5DC-D91FAC39E7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18B0-8459-43EB-A02C-6140B92C1830}" type="datetimeFigureOut">
              <a:rPr lang="pl-PL" smtClean="0"/>
              <a:pPr/>
              <a:t>2020-03-27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15F1-292E-424A-B5DC-D91FAC39E7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18B0-8459-43EB-A02C-6140B92C1830}" type="datetimeFigureOut">
              <a:rPr lang="pl-PL" smtClean="0"/>
              <a:pPr/>
              <a:t>2020-03-27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15F1-292E-424A-B5DC-D91FAC39E7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F18B0-8459-43EB-A02C-6140B92C1830}" type="datetimeFigureOut">
              <a:rPr lang="pl-PL" smtClean="0"/>
              <a:pPr/>
              <a:t>2020-03-27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B15F1-292E-424A-B5DC-D91FAC39E7D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5.jpeg"/><Relationship Id="rId7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772400" cy="1296144"/>
          </a:xfrm>
        </p:spPr>
        <p:txBody>
          <a:bodyPr/>
          <a:lstStyle/>
          <a:p>
            <a:r>
              <a:rPr lang="pl-PL" b="1" dirty="0" smtClean="0"/>
              <a:t>Szkoła promująca zdrowie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11760" y="4509120"/>
            <a:ext cx="6400800" cy="1080120"/>
          </a:xfrm>
        </p:spPr>
        <p:txBody>
          <a:bodyPr>
            <a:normAutofit/>
          </a:bodyPr>
          <a:lstStyle/>
          <a:p>
            <a:pPr algn="r"/>
            <a:endParaRPr lang="pl-PL" sz="18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Katarzyna\Desktop\Panorama ZSP dddd.jpg"/>
          <p:cNvPicPr>
            <a:picLocks noChangeAspect="1" noChangeArrowheads="1"/>
          </p:cNvPicPr>
          <p:nvPr/>
        </p:nvPicPr>
        <p:blipFill>
          <a:blip r:embed="rId2" cstate="print"/>
          <a:srcRect b="12740"/>
          <a:stretch>
            <a:fillRect/>
          </a:stretch>
        </p:blipFill>
        <p:spPr bwMode="auto">
          <a:xfrm>
            <a:off x="0" y="0"/>
            <a:ext cx="9144000" cy="221915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AUTOEWALUACJA  DZIAŁAŃ </a:t>
            </a:r>
            <a:br>
              <a:rPr lang="pl-PL" sz="2800" b="1" dirty="0" smtClean="0"/>
            </a:br>
            <a:r>
              <a:rPr lang="pl-PL" sz="2800" b="1" dirty="0" smtClean="0"/>
              <a:t>W SZKOLE PROMUJĄCEJ ZDROWIE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 smtClean="0"/>
              <a:t> </a:t>
            </a:r>
          </a:p>
          <a:p>
            <a:pPr marL="0" indent="0" algn="just">
              <a:buNone/>
            </a:pPr>
            <a:r>
              <a:rPr lang="pl-PL" dirty="0" smtClean="0"/>
              <a:t>W roku szkolnym 2018/2019 przeprowadziliśmy autoewaluację celem sprawdzenia, w jakim stopniu nasza szkoła osiąga cele określone </a:t>
            </a:r>
            <a:br>
              <a:rPr lang="pl-PL" dirty="0" smtClean="0"/>
            </a:br>
            <a:r>
              <a:rPr lang="pl-PL" dirty="0" smtClean="0"/>
              <a:t>w polskiej koncepcji </a:t>
            </a:r>
            <a:r>
              <a:rPr lang="pl-PL" dirty="0" err="1" smtClean="0"/>
              <a:t>SzPZ</a:t>
            </a:r>
            <a:r>
              <a:rPr lang="pl-PL" dirty="0" smtClean="0"/>
              <a:t>. Uzyskane dane posłużą nam do planowania dalszych działań dla rozwoju </a:t>
            </a:r>
            <a:r>
              <a:rPr lang="pl-PL" dirty="0" err="1" smtClean="0"/>
              <a:t>SzPZ</a:t>
            </a:r>
            <a:r>
              <a:rPr lang="pl-PL" dirty="0" smtClean="0"/>
              <a:t>, wyboru kolejnych problemów priorytetowych.</a:t>
            </a:r>
            <a:endParaRPr lang="pl-PL" dirty="0"/>
          </a:p>
        </p:txBody>
      </p:sp>
      <p:pic>
        <p:nvPicPr>
          <p:cNvPr id="4" name="Picture 8" descr="logo_zsp_gluch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064259" cy="106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szp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281" y="404664"/>
            <a:ext cx="1151260" cy="111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9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Metody i techniki </a:t>
            </a:r>
            <a:br>
              <a:rPr lang="pl-PL" b="1" dirty="0" smtClean="0"/>
            </a:br>
            <a:r>
              <a:rPr lang="pl-PL" b="1" dirty="0" smtClean="0"/>
              <a:t>badawcze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132856"/>
            <a:ext cx="8147248" cy="3993307"/>
          </a:xfrm>
        </p:spPr>
        <p:txBody>
          <a:bodyPr/>
          <a:lstStyle/>
          <a:p>
            <a:r>
              <a:rPr lang="pl-PL" dirty="0" smtClean="0"/>
              <a:t>Obserwacja</a:t>
            </a:r>
          </a:p>
          <a:p>
            <a:r>
              <a:rPr lang="pl-PL" dirty="0" smtClean="0"/>
              <a:t>Analiza dokumentacji</a:t>
            </a:r>
          </a:p>
          <a:p>
            <a:r>
              <a:rPr lang="pl-PL" dirty="0" smtClean="0"/>
              <a:t>Wywiady</a:t>
            </a:r>
          </a:p>
          <a:p>
            <a:r>
              <a:rPr lang="pl-PL" dirty="0" smtClean="0"/>
              <a:t>Badania ankietowe uczniów, nauczycieli, rodziców, pracowników niepedagogicznych</a:t>
            </a:r>
            <a:endParaRPr lang="pl-PL" dirty="0"/>
          </a:p>
        </p:txBody>
      </p:sp>
      <p:pic>
        <p:nvPicPr>
          <p:cNvPr id="4" name="Picture 8" descr="logo_zsp_gluch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064259" cy="106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szp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281" y="404664"/>
            <a:ext cx="1151260" cy="111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42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STANDARD PIERWSZY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/>
              <a:t>Koncepcja pracy szkoły, jej struktura i organizacja sprzyjają uczestnictwu społeczności szkolnej w realizacji działań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w </a:t>
            </a:r>
            <a:r>
              <a:rPr lang="pl-PL" b="1" dirty="0"/>
              <a:t>zakresie promocji zdrowia oraz ich skuteczności i długofalowości </a:t>
            </a:r>
            <a:endParaRPr lang="pl-PL" dirty="0"/>
          </a:p>
        </p:txBody>
      </p:sp>
      <p:pic>
        <p:nvPicPr>
          <p:cNvPr id="4" name="Picture 8" descr="logo_zsp_gluch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064259" cy="106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szp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281" y="404664"/>
            <a:ext cx="1151260" cy="111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9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Podsumowanie wyników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w </a:t>
            </a:r>
            <a:r>
              <a:rPr lang="pl-PL" b="1" dirty="0"/>
              <a:t>standardzie pierwszym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407059"/>
              </p:ext>
            </p:extLst>
          </p:nvPr>
        </p:nvGraphicFramePr>
        <p:xfrm>
          <a:off x="683568" y="1697863"/>
          <a:ext cx="7200800" cy="388124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384376"/>
                <a:gridCol w="936104"/>
                <a:gridCol w="2880320"/>
              </a:tblGrid>
              <a:tr h="499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Wymiar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Średnia liczba punktów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Wybrane elementy, których poprawa jest pilna </a:t>
                      </a:r>
                      <a:endParaRPr lang="pl-PL" sz="1000" b="1" dirty="0" smtClean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 smtClean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i możliwa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6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a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b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c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48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8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Uwzględnienie promocji zdrowia w dokumentach oraz pracy i życiu szkoły</a:t>
                      </a: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5,0</a:t>
                      </a:r>
                      <a:endParaRPr lang="pl-PL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639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8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Struktura dla realizacji programu szkoły promującej zdrowie </a:t>
                      </a: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5,0</a:t>
                      </a:r>
                      <a:endParaRPr lang="pl-PL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97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8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Szkolenia, systematyczne informowanie i dostępność informacji na temat koncepcji szkoły promującej zdrowie</a:t>
                      </a: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5,0</a:t>
                      </a:r>
                      <a:endParaRPr lang="pl-PL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pl-PL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56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8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Planowanie i ewaluacja działań w zakresie promocji zdrowia</a:t>
                      </a: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5,0</a:t>
                      </a:r>
                      <a:endParaRPr lang="pl-PL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8" descr="logo_zsp_gluch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064259" cy="106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szp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281" y="404664"/>
            <a:ext cx="1151260" cy="111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855656" y="5661248"/>
            <a:ext cx="731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Średnia liczba punktów dla standardu pierwszego </a:t>
            </a:r>
            <a:r>
              <a:rPr lang="pl-PL" dirty="0" smtClean="0"/>
              <a:t>: </a:t>
            </a:r>
            <a:r>
              <a:rPr lang="pl-PL" b="1" dirty="0"/>
              <a:t>5,0</a:t>
            </a:r>
            <a:endParaRPr lang="pl-PL" dirty="0"/>
          </a:p>
          <a:p>
            <a:r>
              <a:rPr lang="pl-PL" b="1" dirty="0"/>
              <a:t>Problem priorytetowy </a:t>
            </a:r>
            <a:r>
              <a:rPr lang="pl-PL" dirty="0" smtClean="0"/>
              <a:t>: </a:t>
            </a:r>
            <a:r>
              <a:rPr lang="pl-PL" dirty="0"/>
              <a:t>Nie dotyczy</a:t>
            </a:r>
          </a:p>
        </p:txBody>
      </p:sp>
    </p:spTree>
    <p:extLst>
      <p:ext uri="{BB962C8B-B14F-4D97-AF65-F5344CB8AC3E}">
        <p14:creationId xmlns:p14="http://schemas.microsoft.com/office/powerpoint/2010/main" val="382594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STANDARD DRUGI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b="1" dirty="0" smtClean="0"/>
              <a:t>Klimat </a:t>
            </a:r>
            <a:r>
              <a:rPr lang="pl-PL" b="1" dirty="0"/>
              <a:t>społeczny szkoły sprzyja zdrowiu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i </a:t>
            </a:r>
            <a:r>
              <a:rPr lang="pl-PL" b="1" dirty="0"/>
              <a:t>dobremu samopoczuciu uczniów, nauczycieli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i </a:t>
            </a:r>
            <a:r>
              <a:rPr lang="pl-PL" b="1" dirty="0"/>
              <a:t>innych pracowników szkoły oraz rodziców uczniów </a:t>
            </a:r>
            <a:endParaRPr lang="pl-PL" dirty="0"/>
          </a:p>
        </p:txBody>
      </p:sp>
      <p:pic>
        <p:nvPicPr>
          <p:cNvPr id="4" name="Picture 8" descr="logo_zsp_gluch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064259" cy="106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szp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281" y="404664"/>
            <a:ext cx="1151260" cy="111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95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7811"/>
            <a:ext cx="8229600" cy="1064259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Podsumowanie wyników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w </a:t>
            </a:r>
            <a:r>
              <a:rPr lang="pl-PL" b="1" dirty="0"/>
              <a:t>standardzie </a:t>
            </a:r>
            <a:r>
              <a:rPr lang="pl-PL" b="1" dirty="0" smtClean="0"/>
              <a:t>drugim</a:t>
            </a:r>
            <a:endParaRPr lang="pl-PL" b="1" dirty="0"/>
          </a:p>
        </p:txBody>
      </p:sp>
      <p:pic>
        <p:nvPicPr>
          <p:cNvPr id="4" name="Picture 8" descr="logo_zsp_gluch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6" y="77811"/>
            <a:ext cx="1064259" cy="106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szp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7811"/>
            <a:ext cx="1151260" cy="111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1222374" y="6093296"/>
            <a:ext cx="695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Średnia liczba punktów dla standardu </a:t>
            </a:r>
            <a:r>
              <a:rPr lang="pl-PL" b="1" dirty="0" smtClean="0"/>
              <a:t>drugiego </a:t>
            </a:r>
            <a:r>
              <a:rPr lang="pl-PL" dirty="0" smtClean="0"/>
              <a:t>: </a:t>
            </a:r>
            <a:r>
              <a:rPr lang="pl-PL" b="1" dirty="0"/>
              <a:t>5,0</a:t>
            </a:r>
            <a:endParaRPr lang="pl-PL" dirty="0"/>
          </a:p>
          <a:p>
            <a:r>
              <a:rPr lang="pl-PL" b="1" dirty="0"/>
              <a:t>Problem priorytetowy </a:t>
            </a:r>
            <a:r>
              <a:rPr lang="pl-PL" dirty="0" smtClean="0"/>
              <a:t>: </a:t>
            </a:r>
            <a:r>
              <a:rPr lang="pl-PL" dirty="0"/>
              <a:t>Nie dotyczy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614274"/>
              </p:ext>
            </p:extLst>
          </p:nvPr>
        </p:nvGraphicFramePr>
        <p:xfrm>
          <a:off x="539552" y="1268759"/>
          <a:ext cx="8100680" cy="4719446"/>
        </p:xfrm>
        <a:graphic>
          <a:graphicData uri="http://schemas.openxmlformats.org/drawingml/2006/table">
            <a:tbl>
              <a:tblPr/>
              <a:tblGrid>
                <a:gridCol w="2119804"/>
                <a:gridCol w="3758445"/>
                <a:gridCol w="645222"/>
                <a:gridCol w="744429"/>
                <a:gridCol w="832780"/>
              </a:tblGrid>
              <a:tr h="88412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Badana grupa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liczba zbadanych osób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Wymiary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(numery stwierdzeń)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Ocena (średnia punktów) w każdym wymiarze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Ocena (średnia punktów) we wszystkich wymiarów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pl-PL" sz="8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Elementy wymagające poprawy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(jeśli aktualny stan odbiega od pożądanego (5 pkt)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5184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1635" algn="l"/>
                          <a:tab pos="471805" algn="l"/>
                          <a:tab pos="561340" algn="l"/>
                        </a:tabLst>
                      </a:pPr>
                      <a:r>
                        <a:rPr lang="pl-PL" sz="9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2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3</a:t>
                      </a: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4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96">
                <a:tc rowSpan="3"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Uczniowie</a:t>
                      </a:r>
                      <a:endParaRPr lang="pl-PL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liczba: 81</a:t>
                      </a:r>
                      <a:endParaRPr lang="pl-PL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Stwarzanie uczniom możliwości uczestnictwa w życiu szkoły (3–5)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5,0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5,0</a:t>
                      </a:r>
                      <a:endParaRPr lang="pl-P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5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Relacje i wsparcie ze strony nauczycieli (</a:t>
                      </a:r>
                      <a:r>
                        <a:rPr lang="pl-PL" sz="11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pl-PL" sz="11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–9)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5,0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0245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Relacje między uczniami (</a:t>
                      </a:r>
                      <a:r>
                        <a:rPr lang="pl-PL" sz="11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pl-PL" sz="11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–14)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5,0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29075">
                <a:tc rowSpan="5"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Nauczyciele</a:t>
                      </a:r>
                      <a:endParaRPr lang="pl-PL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liczba: 11</a:t>
                      </a:r>
                      <a:endParaRPr lang="pl-PL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Stwarzanie nauczycielom możliwości uczestnictwa w życiu szkoły (</a:t>
                      </a:r>
                      <a:r>
                        <a:rPr lang="pl-PL" sz="11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pl-PL" sz="11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–50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5,0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5,0</a:t>
                      </a:r>
                      <a:endParaRPr lang="pl-P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5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Relacje i wsparcie ze strony dyrekcji szkoły (</a:t>
                      </a:r>
                      <a:r>
                        <a:rPr lang="pl-PL" sz="11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pl-PL" sz="11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–9)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5,0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0245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Relacje między nauczycielami (</a:t>
                      </a:r>
                      <a:r>
                        <a:rPr lang="pl-PL" sz="11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pl-PL" sz="11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–12)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5,0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0245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Relacje z uczniami (</a:t>
                      </a:r>
                      <a:r>
                        <a:rPr lang="pl-PL" sz="11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pl-PL" sz="11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–16)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5,0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0245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Relacje z rodzicami uczniów (</a:t>
                      </a:r>
                      <a:r>
                        <a:rPr lang="pl-PL" sz="11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17</a:t>
                      </a:r>
                      <a:r>
                        <a:rPr lang="pl-PL" sz="11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–19)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5,0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29075">
                <a:tc rowSpan="5"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Pracownicy niepedagogiczni</a:t>
                      </a:r>
                      <a:endParaRPr lang="pl-PL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liczba: 4</a:t>
                      </a:r>
                      <a:endParaRPr lang="pl-PL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Stwarzanie pracownikom możliwości uczestnictwa w życiu szkoły (</a:t>
                      </a:r>
                      <a:r>
                        <a:rPr lang="pl-PL" sz="11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pl-PL" sz="11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–5)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5,0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5,0</a:t>
                      </a:r>
                      <a:endParaRPr lang="pl-PL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5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Relacje i wsparcie ze strony dyrekcji szkoły (</a:t>
                      </a:r>
                      <a:r>
                        <a:rPr lang="pl-PL" sz="11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pl-PL" sz="11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–8)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5,0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0245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Relacje z nauczycielami (</a:t>
                      </a:r>
                      <a:r>
                        <a:rPr lang="pl-PL" sz="11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pl-PL" sz="11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–11)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5,0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116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Relacje z innymi pracownikami szkoły, którzy nie są nauczycielami (</a:t>
                      </a:r>
                      <a:r>
                        <a:rPr lang="pl-PL" sz="11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pl-PL" sz="11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–14)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5,0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0245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Relacje z uczniami (</a:t>
                      </a:r>
                      <a:r>
                        <a:rPr lang="pl-PL" sz="11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pl-PL" sz="11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–17)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5,0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29075">
                <a:tc rowSpan="3"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Rodzice </a:t>
                      </a:r>
                      <a:r>
                        <a:rPr lang="pl-PL" sz="1600" b="0" dirty="0" smtClean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uczniów</a:t>
                      </a:r>
                      <a:endParaRPr lang="pl-PL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liczba: 69</a:t>
                      </a:r>
                      <a:endParaRPr lang="pl-PL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Stwarzanie rodzicom możliwości uczestnictwa w życiu szkoły (3–6)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5,0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5,0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  <a:endParaRPr lang="pl-P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5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Relacje z nauczycielami i dyrekcją (</a:t>
                      </a:r>
                      <a:r>
                        <a:rPr lang="pl-PL" sz="11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pl-PL" sz="110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–9)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5,0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116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Postrzeganie przez rodziców sposobu, w jaki nauczyciele traktują ich dziecko (</a:t>
                      </a:r>
                      <a:r>
                        <a:rPr lang="pl-PL" sz="11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pl-PL" sz="1100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–13)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5,0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84" marR="53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22375" y="1417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4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STANDARD TRZECI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b="1" dirty="0" smtClean="0"/>
              <a:t>Szkoła </a:t>
            </a:r>
            <a:r>
              <a:rPr lang="pl-PL" b="1" dirty="0"/>
              <a:t>realizuje edukację zdrowotną i program profilaktyki dla uczniów, nauczycieli i innych pracowników szkoły oraz dąży do poprawy skuteczności działań w tym zakresie</a:t>
            </a:r>
            <a:endParaRPr lang="pl-PL" b="1" dirty="0" smtClean="0"/>
          </a:p>
        </p:txBody>
      </p:sp>
      <p:pic>
        <p:nvPicPr>
          <p:cNvPr id="4" name="Picture 8" descr="logo_zsp_gluch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064259" cy="106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szp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281" y="404664"/>
            <a:ext cx="1151260" cy="111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05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7811"/>
            <a:ext cx="8229600" cy="1064259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Podsumowanie wyników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w </a:t>
            </a:r>
            <a:r>
              <a:rPr lang="pl-PL" b="1" dirty="0"/>
              <a:t>standardzie </a:t>
            </a:r>
            <a:r>
              <a:rPr lang="pl-PL" b="1" dirty="0" smtClean="0"/>
              <a:t>trzecim</a:t>
            </a:r>
            <a:endParaRPr lang="pl-PL" b="1" dirty="0"/>
          </a:p>
        </p:txBody>
      </p:sp>
      <p:pic>
        <p:nvPicPr>
          <p:cNvPr id="4" name="Picture 8" descr="logo_zsp_gluch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6" y="77811"/>
            <a:ext cx="1064259" cy="106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szp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7811"/>
            <a:ext cx="1151260" cy="111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22375" y="1417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Średnia liczba punktów dla standardu </a:t>
            </a:r>
            <a:r>
              <a:rPr lang="pl-PL" b="1" dirty="0" smtClean="0"/>
              <a:t>trzeciego: 4,7</a:t>
            </a:r>
            <a:endParaRPr lang="pl-PL" dirty="0"/>
          </a:p>
          <a:p>
            <a:pPr marL="0" indent="0">
              <a:buNone/>
            </a:pPr>
            <a:r>
              <a:rPr lang="pl-PL" b="1" dirty="0"/>
              <a:t>Problem </a:t>
            </a:r>
            <a:r>
              <a:rPr lang="pl-PL" b="1" dirty="0" smtClean="0"/>
              <a:t>priorytetowy:</a:t>
            </a:r>
          </a:p>
          <a:p>
            <a:r>
              <a:rPr lang="pl-PL" dirty="0" smtClean="0"/>
              <a:t>Niewystarczające </a:t>
            </a:r>
            <a:r>
              <a:rPr lang="pl-PL" dirty="0"/>
              <a:t>włączanie uczniów w proces edukacji zdrowotnej.</a:t>
            </a:r>
          </a:p>
          <a:p>
            <a:pPr lvl="0"/>
            <a:r>
              <a:rPr lang="pl-PL" dirty="0"/>
              <a:t>Zbyt mała współpraca z rodzicami uczniów na etapie planowania i realizacji edukacji zdrowotnej.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199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STANDARD CZWARTY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b="1" dirty="0" smtClean="0"/>
              <a:t>Warunki </a:t>
            </a:r>
            <a:r>
              <a:rPr lang="pl-PL" b="1" dirty="0"/>
              <a:t>oraz organizacja nauki i pracy sprzyjają zdrowiu i dobremu samopoczuciu uczniów, nauczycieli i innych pracowników szkoły oraz współpracy z rodzicami</a:t>
            </a:r>
            <a:endParaRPr lang="pl-PL" dirty="0"/>
          </a:p>
        </p:txBody>
      </p:sp>
      <p:pic>
        <p:nvPicPr>
          <p:cNvPr id="4" name="Picture 8" descr="logo_zsp_gluch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064259" cy="106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szp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281" y="404664"/>
            <a:ext cx="1151260" cy="111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12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992996"/>
              </p:ext>
            </p:extLst>
          </p:nvPr>
        </p:nvGraphicFramePr>
        <p:xfrm>
          <a:off x="532128" y="826366"/>
          <a:ext cx="7927872" cy="487459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529244"/>
                <a:gridCol w="812664"/>
                <a:gridCol w="4585964"/>
              </a:tblGrid>
              <a:tr h="371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Wymiar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Średnia liczba punktów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Wybrane elementy, których poprawa jest pilna i możliwa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(wybierz je z kolumny 3)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5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a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b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c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24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400">
                          <a:effectLst/>
                          <a:latin typeface="Arial Narrow"/>
                          <a:cs typeface="Times New Roman"/>
                        </a:rPr>
                        <a:t>Wybrane pomieszczenia i ich wyposażenie oraz organizacja pracy</a:t>
                      </a: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4,6</a:t>
                      </a:r>
                      <a:endParaRPr lang="pl-PL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pl-PL" sz="12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W szkole nie ma stołówki.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17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400">
                          <a:effectLst/>
                          <a:latin typeface="Arial Narrow"/>
                          <a:cs typeface="Times New Roman"/>
                        </a:rPr>
                        <a:t>Czystość szkoły</a:t>
                      </a: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5,0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pl-PL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237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400" dirty="0">
                          <a:effectLst/>
                          <a:latin typeface="Arial Narrow"/>
                          <a:cs typeface="Times New Roman"/>
                        </a:rPr>
                        <a:t>Organizacja przerw międzylekcyjnych </a:t>
                      </a: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3,6</a:t>
                      </a:r>
                      <a:endParaRPr lang="pl-PL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11760" algn="l"/>
                        </a:tabLst>
                      </a:pPr>
                      <a:r>
                        <a:rPr lang="pl-PL" sz="1200" dirty="0">
                          <a:effectLst/>
                          <a:latin typeface="Arial Narrow"/>
                        </a:rPr>
                        <a:t>85% przerw międzylekcyjnych trwa krócej niż 10 minut.</a:t>
                      </a:r>
                      <a:endParaRPr lang="pl-PL" sz="1200" dirty="0">
                        <a:effectLst/>
                        <a:latin typeface="Calibri"/>
                      </a:endParaRPr>
                    </a:p>
                    <a:p>
                      <a:pPr marL="201930" indent="-180340"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0510" algn="l"/>
                        </a:tabLst>
                      </a:pPr>
                      <a:r>
                        <a:rPr lang="pl-PL" sz="12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Ze względów organizacyjnych uczniowie mogą spędzać na powietrzu tylko </a:t>
                      </a:r>
                      <a:r>
                        <a:rPr lang="pl-PL" sz="1200" dirty="0" smtClean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przerwy</a:t>
                      </a:r>
                      <a:r>
                        <a:rPr lang="pl-PL" sz="1200" baseline="0" dirty="0" smtClean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200" dirty="0" smtClean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pl-PL" sz="12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i 15 minutowe.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Przy sprzyjającej pogodzie uczniowie nie mogą spędzać wszystkich przerw międzylekcyjnych na</a:t>
                      </a:r>
                      <a:r>
                        <a:rPr lang="pl-PL" sz="1200" i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2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powietrzu.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01930" indent="-180340"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0510" algn="l"/>
                        </a:tabLst>
                      </a:pPr>
                      <a:r>
                        <a:rPr lang="pl-PL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0510" algn="l"/>
                        </a:tabLst>
                      </a:pPr>
                      <a:r>
                        <a:rPr lang="pl-PL" sz="12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24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400">
                          <a:effectLst/>
                          <a:latin typeface="Arial Narrow"/>
                          <a:cs typeface="Times New Roman"/>
                        </a:rPr>
                        <a:t>Wychowanie fizyczne oraz aktywność fizyczna członków społeczności szkolnej</a:t>
                      </a: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5,0</a:t>
                      </a:r>
                      <a:endParaRPr lang="pl-PL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0510" algn="l"/>
                        </a:tabLst>
                      </a:pPr>
                      <a:r>
                        <a:rPr lang="pl-PL" sz="1200" u="none" strike="noStrike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834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400" dirty="0">
                          <a:effectLst/>
                          <a:latin typeface="Arial Narrow"/>
                          <a:cs typeface="Times New Roman"/>
                        </a:rPr>
                        <a:t>Żywienie w szkole</a:t>
                      </a: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4,1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Nie w każdym dniu w szkole organizowane są wspólne drugie śniadania.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6" marR="602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8" descr="logo_zsp_gluch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211"/>
            <a:ext cx="1064259" cy="106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szp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33741"/>
            <a:ext cx="1151260" cy="111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179512" y="5721990"/>
            <a:ext cx="7920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Średnia liczba punktów dla standardu czwartego </a:t>
            </a:r>
            <a:r>
              <a:rPr lang="pl-PL" sz="1600" dirty="0" smtClean="0"/>
              <a:t>: </a:t>
            </a:r>
            <a:r>
              <a:rPr lang="pl-PL" sz="1600" b="1" dirty="0" smtClean="0"/>
              <a:t>4,4</a:t>
            </a:r>
            <a:endParaRPr lang="pl-PL" sz="1600" dirty="0"/>
          </a:p>
          <a:p>
            <a:r>
              <a:rPr lang="pl-PL" sz="1600" b="1" dirty="0"/>
              <a:t>Problem </a:t>
            </a:r>
            <a:r>
              <a:rPr lang="pl-PL" sz="1600" b="1" dirty="0" smtClean="0"/>
              <a:t>priorytetowy:</a:t>
            </a:r>
            <a:r>
              <a:rPr lang="pl-PL" sz="1600" dirty="0"/>
              <a:t> </a:t>
            </a:r>
            <a:r>
              <a:rPr lang="pl-PL" sz="1600" dirty="0" smtClean="0"/>
              <a:t>Nie </a:t>
            </a:r>
            <a:r>
              <a:rPr lang="pl-PL" sz="1600" dirty="0"/>
              <a:t>w każdym dniu w szkole organizowane są wspólne drugie </a:t>
            </a:r>
            <a:r>
              <a:rPr lang="pl-PL" sz="1600" dirty="0" smtClean="0"/>
              <a:t>śniadania, Organizacja </a:t>
            </a:r>
            <a:r>
              <a:rPr lang="pl-PL" sz="1600" dirty="0"/>
              <a:t>przerw międzylekcyjnych nie sprzyja warunkom odpoczynku.</a:t>
            </a:r>
            <a:endParaRPr lang="pl-PL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217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724" y="1920363"/>
            <a:ext cx="3177568" cy="4525963"/>
          </a:xfrm>
        </p:spPr>
      </p:pic>
      <p:sp>
        <p:nvSpPr>
          <p:cNvPr id="5" name="pole tekstowe 4"/>
          <p:cNvSpPr txBox="1"/>
          <p:nvPr/>
        </p:nvSpPr>
        <p:spPr>
          <a:xfrm>
            <a:off x="539552" y="1628800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ZSP w Głuchowie należy do Sieci Szkół Promujących Zdrowie Województwa Łódzkiego</a:t>
            </a:r>
            <a:endParaRPr lang="pl-PL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260648"/>
            <a:ext cx="1085849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ogo_zsp_gluch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4286"/>
            <a:ext cx="1064259" cy="106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536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O</a:t>
            </a:r>
            <a:r>
              <a:rPr lang="pl-PL" sz="2800" b="1" dirty="0" smtClean="0"/>
              <a:t>CENA STANDARDÓW</a:t>
            </a:r>
            <a:br>
              <a:rPr lang="pl-PL" sz="2800" b="1" dirty="0" smtClean="0"/>
            </a:br>
            <a:r>
              <a:rPr lang="pl-PL" sz="2800" b="1" dirty="0" smtClean="0"/>
              <a:t>I WYBÓR PROBLEMÓW PRIORYTETOWYCH</a:t>
            </a:r>
            <a:endParaRPr lang="pl-PL" sz="2800" b="1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187663"/>
              </p:ext>
            </p:extLst>
          </p:nvPr>
        </p:nvGraphicFramePr>
        <p:xfrm>
          <a:off x="639652" y="1490985"/>
          <a:ext cx="7864696" cy="485301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252683"/>
                <a:gridCol w="876455"/>
                <a:gridCol w="3735558"/>
              </a:tblGrid>
              <a:tr h="368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Standard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39" marR="65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Średnia liczba punktów 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39" marR="65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Problem priorytetowy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39" marR="65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4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39" marR="65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2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39" marR="65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39" marR="65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0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</a:pPr>
                      <a:r>
                        <a:rPr lang="pl-PL" sz="12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Koncepcja pracy szkoły, jej struktura i organizacja sprzyjają uczestnictwu społeczności szkolnej w realizacji działań w zakresie promocji zdrowia oraz ich skuteczności i długofalowości </a:t>
                      </a:r>
                      <a:endParaRPr lang="pl-PL" sz="12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5539" marR="65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40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5,0</a:t>
                      </a:r>
                      <a:endParaRPr lang="pl-PL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39" marR="65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39" marR="65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293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</a:pPr>
                      <a:r>
                        <a:rPr lang="pl-PL" sz="12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Klimat społeczny szkoły sprzyja zdrowiu i dobremu samopoczuciu uczniów, nauczycieli i innych pracowników szkoły oraz rodziców uczniów </a:t>
                      </a:r>
                      <a:endParaRPr lang="pl-PL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5539" marR="65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40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5,0</a:t>
                      </a:r>
                      <a:endParaRPr lang="pl-PL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39" marR="65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39" marR="65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41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</a:pPr>
                      <a:r>
                        <a:rPr lang="pl-PL" sz="12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Szkoła realizuje edukację zdrowotną i program profilaktyki dla uczniów, nauczycieli i innych pracowników szkoły oraz dąży do poprawy skuteczności działań w tym zakresie</a:t>
                      </a:r>
                      <a:endParaRPr lang="pl-PL" sz="120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5539" marR="65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4000" b="1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4,7</a:t>
                      </a:r>
                      <a:endParaRPr lang="pl-PL" sz="4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39" marR="65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l-PL" sz="12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Niewystarczające włączanie uczniów w proces edukacji zdrowotnej.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pl-PL" sz="12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Zbyt mała współpraca z rodzicami uczniów na etapie planowania i realizacji edukacji zdrowotnej.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24485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39" marR="65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430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AutoNum type="arabicPeriod"/>
                      </a:pPr>
                      <a:r>
                        <a:rPr lang="pl-PL" sz="12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Warunki oraz organizacja nauki i pracy sprzyjają zdrowiu i dobremu samopoczuciu uczniów, nauczycieli i innych pracowników szkoły oraz współpracy z rodzicami</a:t>
                      </a:r>
                      <a:endParaRPr lang="pl-PL" sz="1200" dirty="0"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5539" marR="65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40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4,4</a:t>
                      </a:r>
                      <a:endParaRPr lang="pl-PL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39" marR="65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2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Nie w każdym dniu w szkole organizowane są wspólne drugie śniadania.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  <a:tabLst>
                          <a:tab pos="111760" algn="l"/>
                        </a:tabLst>
                      </a:pPr>
                      <a:r>
                        <a:rPr lang="pl-PL" sz="1200" dirty="0">
                          <a:effectLst/>
                          <a:latin typeface="Arial Narrow"/>
                        </a:rPr>
                        <a:t>Organizacja przerw międzylekcyjnych nie sprzyja warunkom odpoczynku.</a:t>
                      </a:r>
                      <a:endParaRPr lang="pl-PL" sz="1200" dirty="0">
                        <a:effectLst/>
                        <a:latin typeface="Calibri"/>
                      </a:endParaRPr>
                    </a:p>
                    <a:p>
                      <a:pPr marL="324485" indent="-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 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39" marR="655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8" descr="logo_zsp_gluch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15"/>
            <a:ext cx="1064259" cy="106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szp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1002235" cy="96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15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200" b="1" dirty="0">
                <a:solidFill>
                  <a:prstClr val="black"/>
                </a:solidFill>
                <a:latin typeface="Arial Narrow"/>
                <a:ea typeface="Calibri"/>
                <a:cs typeface="Times New Roman"/>
              </a:rPr>
              <a:t>Ocena efektów działań i wybór problemów priorytetowych</a:t>
            </a:r>
            <a:r>
              <a:rPr lang="pl-PL" sz="2800" dirty="0">
                <a:solidFill>
                  <a:prstClr val="black"/>
                </a:solidFill>
                <a:latin typeface="Arial Narrow"/>
                <a:ea typeface="Calibri"/>
                <a:cs typeface="Times New Roman"/>
              </a:rPr>
              <a:t/>
            </a:r>
            <a:br>
              <a:rPr lang="pl-PL" sz="2800" dirty="0">
                <a:solidFill>
                  <a:prstClr val="black"/>
                </a:solidFill>
                <a:latin typeface="Arial Narrow"/>
                <a:ea typeface="Calibri"/>
                <a:cs typeface="Times New Roman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2800" b="1" dirty="0" smtClean="0">
                <a:latin typeface="Arial Narrow"/>
                <a:ea typeface="Calibri"/>
                <a:cs typeface="Times New Roman"/>
              </a:rPr>
              <a:t>Dobre </a:t>
            </a:r>
            <a:r>
              <a:rPr lang="pl-PL" sz="2800" b="1" dirty="0">
                <a:latin typeface="Arial Narrow"/>
                <a:ea typeface="Calibri"/>
                <a:cs typeface="Times New Roman"/>
              </a:rPr>
              <a:t>samopoczucie w </a:t>
            </a:r>
            <a:r>
              <a:rPr lang="pl-PL" sz="2800" b="1" dirty="0" smtClean="0">
                <a:latin typeface="Arial Narrow"/>
                <a:ea typeface="Calibri"/>
                <a:cs typeface="Times New Roman"/>
              </a:rPr>
              <a:t>szkole</a:t>
            </a:r>
            <a:endParaRPr lang="pl-PL" sz="2800" dirty="0" smtClean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2800" dirty="0" smtClean="0">
                <a:latin typeface="Arial Narrow"/>
                <a:ea typeface="Calibri"/>
                <a:cs typeface="Symbol"/>
              </a:rPr>
              <a:t>Średnia </a:t>
            </a:r>
            <a:r>
              <a:rPr lang="pl-PL" sz="2800" dirty="0">
                <a:latin typeface="Arial Narrow"/>
                <a:ea typeface="Calibri"/>
                <a:cs typeface="Symbol"/>
              </a:rPr>
              <a:t>liczba punktów: </a:t>
            </a:r>
            <a:r>
              <a:rPr lang="pl-PL" sz="2800" b="1" dirty="0" smtClean="0">
                <a:latin typeface="Arial Narrow"/>
                <a:ea typeface="Calibri"/>
                <a:cs typeface="Symbol"/>
              </a:rPr>
              <a:t>4,9 </a:t>
            </a:r>
            <a:endParaRPr lang="pl-PL" sz="2800" dirty="0">
              <a:ea typeface="Calibri"/>
              <a:cs typeface="Symbol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2800" b="1" dirty="0">
                <a:latin typeface="Arial Narrow"/>
                <a:ea typeface="Calibri"/>
                <a:cs typeface="Times New Roman"/>
              </a:rPr>
              <a:t>Problem priorytetowy</a:t>
            </a:r>
            <a:r>
              <a:rPr lang="pl-PL" sz="2800" dirty="0">
                <a:latin typeface="Arial Narrow"/>
                <a:ea typeface="Calibri"/>
                <a:cs typeface="Times New Roman"/>
              </a:rPr>
              <a:t>:</a:t>
            </a:r>
            <a:r>
              <a:rPr lang="pl-PL" sz="3600" dirty="0">
                <a:latin typeface="Arial Narrow"/>
                <a:ea typeface="Calibri"/>
                <a:cs typeface="Times New Roman"/>
              </a:rPr>
              <a:t>  </a:t>
            </a:r>
            <a:r>
              <a:rPr lang="pl-PL" dirty="0">
                <a:latin typeface="Arial Narrow"/>
                <a:ea typeface="Calibri"/>
                <a:cs typeface="Times New Roman"/>
              </a:rPr>
              <a:t>Niewłaściwy stosunek części uczniów do nauki oraz niewystarczające zaangażowanie uczniów w proces zdobywania wiedzy i nabywania nowych umiejętności</a:t>
            </a:r>
            <a:endParaRPr lang="pl-PL" sz="2800" dirty="0">
              <a:ea typeface="Calibri"/>
              <a:cs typeface="Times New Roman"/>
            </a:endParaRPr>
          </a:p>
          <a:p>
            <a:endParaRPr lang="pl-PL" dirty="0"/>
          </a:p>
        </p:txBody>
      </p:sp>
      <p:pic>
        <p:nvPicPr>
          <p:cNvPr id="4" name="Picture 8" descr="logo_zsp_gluch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6211"/>
            <a:ext cx="1064259" cy="106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szp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1002235" cy="96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33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600"/>
              </a:spcAft>
            </a:pPr>
            <a:r>
              <a:rPr lang="pl-PL" b="1" dirty="0">
                <a:solidFill>
                  <a:prstClr val="black"/>
                </a:solidFill>
                <a:latin typeface="Arial Narrow"/>
                <a:ea typeface="Calibri"/>
                <a:cs typeface="Times New Roman"/>
              </a:rPr>
              <a:t>Podsumowanie</a:t>
            </a:r>
            <a:r>
              <a:rPr lang="pl-PL" sz="1000" dirty="0">
                <a:solidFill>
                  <a:prstClr val="black"/>
                </a:solidFill>
                <a:latin typeface="Arial Narrow"/>
                <a:ea typeface="Calibri"/>
                <a:cs typeface="Times New Roman"/>
              </a:rPr>
              <a:t/>
            </a:r>
            <a:br>
              <a:rPr lang="pl-PL" sz="1000" dirty="0">
                <a:solidFill>
                  <a:prstClr val="black"/>
                </a:solidFill>
                <a:latin typeface="Arial Narrow"/>
                <a:ea typeface="Calibri"/>
                <a:cs typeface="Times New Roman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160470"/>
            <a:ext cx="8064896" cy="529286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sz="4000" b="1" dirty="0" smtClean="0">
                <a:latin typeface="Arial Narrow"/>
                <a:ea typeface="Calibri"/>
                <a:cs typeface="Times New Roman"/>
              </a:rPr>
              <a:t> </a:t>
            </a:r>
            <a:r>
              <a:rPr lang="pl-PL" sz="7200" b="1" dirty="0">
                <a:latin typeface="Arial Narrow"/>
                <a:ea typeface="Calibri"/>
                <a:cs typeface="Times New Roman"/>
              </a:rPr>
              <a:t>Co jest największym osiągnięciem (mocną stroną) szkoły</a:t>
            </a:r>
            <a:r>
              <a:rPr lang="pl-PL" sz="7200" b="1" dirty="0" smtClean="0">
                <a:latin typeface="Arial Narrow"/>
                <a:ea typeface="Calibri"/>
                <a:cs typeface="Times New Roman"/>
              </a:rPr>
              <a:t>?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pl-PL" sz="72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l-PL" sz="8000" dirty="0">
                <a:latin typeface="Arial Narrow"/>
                <a:ea typeface="Calibri"/>
                <a:cs typeface="Symbol"/>
              </a:rPr>
              <a:t>Społeczność szkolna  identyfikuje się z programem Szkoła Promująca Zdrowie.</a:t>
            </a:r>
            <a:endParaRPr lang="pl-PL" sz="8000" dirty="0">
              <a:ea typeface="Calibri"/>
              <a:cs typeface="Symbol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l-PL" sz="8000" dirty="0">
                <a:latin typeface="Arial Narrow"/>
                <a:ea typeface="Times New Roman"/>
                <a:cs typeface="Symbol"/>
              </a:rPr>
              <a:t>Działania dotyczące promocji zdrowia są planowane, długofalowe i cykliczne. </a:t>
            </a:r>
            <a:endParaRPr lang="pl-PL" sz="8000" dirty="0">
              <a:ea typeface="Calibri"/>
              <a:cs typeface="Symbol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l-PL" sz="8000" dirty="0">
                <a:latin typeface="Arial Narrow"/>
                <a:ea typeface="Times New Roman"/>
                <a:cs typeface="Symbol"/>
              </a:rPr>
              <a:t>Szkoła skutecznie współpracuje z wieloma instytucjami</a:t>
            </a:r>
            <a:r>
              <a:rPr lang="pl-PL" sz="8000" dirty="0">
                <a:latin typeface="Arial Narrow"/>
                <a:ea typeface="Calibri"/>
                <a:cs typeface="Symbol"/>
              </a:rPr>
              <a:t> środowiska lokalnego</a:t>
            </a:r>
            <a:r>
              <a:rPr lang="pl-PL" sz="8000" dirty="0">
                <a:latin typeface="Arial Narrow"/>
                <a:ea typeface="Times New Roman"/>
                <a:cs typeface="Symbol"/>
              </a:rPr>
              <a:t> w celu ochrony i poprawy zdrowia wszystkich członków społeczności szkolnej.</a:t>
            </a:r>
            <a:endParaRPr lang="pl-PL" sz="8000" dirty="0">
              <a:ea typeface="Calibri"/>
              <a:cs typeface="Symbol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l-PL" sz="8000" dirty="0">
                <a:latin typeface="Arial Narrow"/>
                <a:ea typeface="Times New Roman"/>
                <a:cs typeface="Symbol"/>
              </a:rPr>
              <a:t>Cała społeczność szkolna angażuje się w działania prozdrowotne w ramach zajęć edukacyjnych, pozalekcyjnych, imprez środowiskowych, wyjazdów, spotkań, rajdów, biwaków, zawodów sportowych, konkursów, warsztatów, projektów edukacyjnych, realizując programy wewnętrzne i zewnętrzne.</a:t>
            </a:r>
            <a:endParaRPr lang="pl-PL" sz="8000" dirty="0">
              <a:ea typeface="Calibri"/>
              <a:cs typeface="Symbol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l-PL" sz="8000" dirty="0">
                <a:latin typeface="Arial Narrow"/>
                <a:ea typeface="Times New Roman"/>
                <a:cs typeface="Symbol"/>
              </a:rPr>
              <a:t>Dyrekcja szkoły podejmuje działania służące poprawie warunków oraz organizacji nauki i pracy.</a:t>
            </a:r>
            <a:endParaRPr lang="pl-PL" sz="8000" dirty="0">
              <a:ea typeface="Calibri"/>
              <a:cs typeface="Symbol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l-PL" sz="8000" dirty="0">
                <a:latin typeface="Arial Narrow"/>
                <a:ea typeface="Calibri"/>
                <a:cs typeface="Symbol"/>
              </a:rPr>
              <a:t>Szkoła promuje aktywność fizyczną.</a:t>
            </a:r>
            <a:endParaRPr lang="pl-PL" sz="8000" dirty="0">
              <a:ea typeface="Calibri"/>
              <a:cs typeface="Symbol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l-PL" sz="8000" dirty="0">
                <a:latin typeface="Arial Narrow"/>
                <a:ea typeface="Times New Roman"/>
                <a:cs typeface="Symbol"/>
              </a:rPr>
              <a:t>Szkoła dzieli się swymi doświadczeniami z innymi placówkami działającymi na rzecz promocji zdrowia.</a:t>
            </a:r>
            <a:endParaRPr lang="pl-PL" sz="8000" dirty="0">
              <a:ea typeface="Calibri"/>
              <a:cs typeface="Symbol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pl-PL" sz="8000" dirty="0">
                <a:latin typeface="Arial Narrow"/>
                <a:ea typeface="Calibri"/>
                <a:cs typeface="Symbol"/>
              </a:rPr>
              <a:t>Uczniowie dbają o higienę osobistą i otoczenia.</a:t>
            </a:r>
            <a:endParaRPr lang="pl-PL" sz="8000" dirty="0">
              <a:ea typeface="Calibri"/>
              <a:cs typeface="Symbol"/>
            </a:endParaRPr>
          </a:p>
          <a:p>
            <a:pPr marL="180975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4" name="Picture 7" descr="logo szp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1002235" cy="96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logo_zsp_gluch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6211"/>
            <a:ext cx="1064259" cy="106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938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pl-PL" b="1" dirty="0">
                <a:latin typeface="Arial Narrow"/>
              </a:rPr>
              <a:t>Jakie są korzyści z przeprowadzenia autoewaluacji?</a:t>
            </a:r>
            <a:endParaRPr lang="pl-PL" dirty="0"/>
          </a:p>
          <a:p>
            <a:pPr lvl="0" algn="just">
              <a:lnSpc>
                <a:spcPct val="115000"/>
              </a:lnSpc>
              <a:buFont typeface="Symbol"/>
              <a:buChar char=""/>
              <a:tabLst>
                <a:tab pos="457200" algn="l"/>
              </a:tabLst>
            </a:pPr>
            <a:r>
              <a:rPr lang="pl-PL" dirty="0">
                <a:latin typeface="Arial Narrow"/>
                <a:ea typeface="Calibri"/>
                <a:cs typeface="OpenSymbol"/>
              </a:rPr>
              <a:t>Sprawdzenie w jakim stopniu nasza szkoła osiąga ustalone standardy szkoły promującej zdrowie.</a:t>
            </a:r>
            <a:endParaRPr lang="pl-PL" dirty="0">
              <a:ea typeface="Calibri"/>
              <a:cs typeface="OpenSymbol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  <a:tabLst>
                <a:tab pos="457200" algn="l"/>
              </a:tabLst>
            </a:pPr>
            <a:r>
              <a:rPr lang="pl-PL" dirty="0">
                <a:latin typeface="Arial Narrow"/>
                <a:ea typeface="Calibri"/>
                <a:cs typeface="OpenSymbol"/>
              </a:rPr>
              <a:t>Podstawa do planowania długofalowych działań dla rozwoju naszej szkoły.  </a:t>
            </a:r>
            <a:endParaRPr lang="pl-PL" dirty="0">
              <a:ea typeface="Calibri"/>
              <a:cs typeface="OpenSymbol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pl-PL" b="1" dirty="0" smtClean="0">
                <a:latin typeface="Arial Narrow"/>
              </a:rPr>
              <a:t>Jakie </a:t>
            </a:r>
            <a:r>
              <a:rPr lang="pl-PL" b="1" dirty="0">
                <a:latin typeface="Arial Narrow"/>
              </a:rPr>
              <a:t>były trudności związane z przeprowadzeniem autoewaluacji?</a:t>
            </a:r>
            <a:endParaRPr lang="pl-PL" dirty="0"/>
          </a:p>
          <a:p>
            <a:pPr algn="just">
              <a:spcAft>
                <a:spcPts val="0"/>
              </a:spcAft>
            </a:pPr>
            <a:r>
              <a:rPr lang="pl-PL" dirty="0">
                <a:latin typeface="Arial Narrow"/>
              </a:rPr>
              <a:t>Czasochłonne badania i opracowanie wyników.</a:t>
            </a:r>
            <a:endParaRPr lang="pl-PL" dirty="0"/>
          </a:p>
          <a:p>
            <a:endParaRPr lang="pl-PL" dirty="0"/>
          </a:p>
        </p:txBody>
      </p:sp>
      <p:pic>
        <p:nvPicPr>
          <p:cNvPr id="4" name="Picture 7" descr="logo szp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1002235" cy="96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logo_zsp_gluch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6211"/>
            <a:ext cx="1064259" cy="106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128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 smtClean="0"/>
              <a:t>DZIĘKUJEMY ZA UWAGĘ</a:t>
            </a:r>
            <a:endParaRPr lang="pl-PL" dirty="0"/>
          </a:p>
        </p:txBody>
      </p:sp>
      <p:pic>
        <p:nvPicPr>
          <p:cNvPr id="4" name="Picture 7" descr="logo szp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1002235" cy="96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logo_zsp_gluch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6211"/>
            <a:ext cx="1064259" cy="106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3051530"/>
            <a:ext cx="4680520" cy="351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336037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93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rostokąt 3"/>
          <p:cNvSpPr>
            <a:spLocks noChangeArrowheads="1"/>
          </p:cNvSpPr>
          <p:nvPr/>
        </p:nvSpPr>
        <p:spPr bwMode="auto">
          <a:xfrm>
            <a:off x="1331913" y="3844925"/>
            <a:ext cx="5976937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66FF"/>
              </a:buClr>
              <a:buFont typeface="Wingdings" pitchFamily="2" charset="2"/>
              <a:buChar char="Ø"/>
            </a:pPr>
            <a:r>
              <a:rPr lang="pl-PL" altLang="pl-PL" dirty="0"/>
              <a:t> systematycznie i planowo tworzy środowisko      społeczne i fizyczne sprzyjające zdrowiu i dobremu samopoczuciu społeczności szkolnej,</a:t>
            </a:r>
          </a:p>
          <a:p>
            <a:pPr eaLnBrk="1" hangingPunct="1">
              <a:buClr>
                <a:srgbClr val="0066FF"/>
              </a:buClr>
            </a:pPr>
            <a:endParaRPr lang="pl-PL" altLang="pl-PL" dirty="0"/>
          </a:p>
          <a:p>
            <a:pPr algn="just" eaLnBrk="1" hangingPunct="1">
              <a:buClr>
                <a:srgbClr val="0066FF"/>
              </a:buClr>
              <a:buFont typeface="Wingdings" pitchFamily="2" charset="2"/>
              <a:buChar char="Ø"/>
            </a:pPr>
            <a:r>
              <a:rPr lang="pl-PL" altLang="pl-PL" dirty="0"/>
              <a:t> wspiera rozwój kompetencji uczniów i pracowników </a:t>
            </a: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dirty="0" smtClean="0"/>
              <a:t>w </a:t>
            </a:r>
            <a:r>
              <a:rPr lang="pl-PL" altLang="pl-PL" dirty="0"/>
              <a:t>zakresie dbałości o zdrowie przez całe życie.</a:t>
            </a:r>
          </a:p>
          <a:p>
            <a:pPr algn="just" eaLnBrk="1" hangingPunct="1">
              <a:buClr>
                <a:srgbClr val="0066FF"/>
              </a:buClr>
            </a:pPr>
            <a:endParaRPr lang="pl-PL" altLang="pl-PL" dirty="0"/>
          </a:p>
        </p:txBody>
      </p:sp>
      <p:pic>
        <p:nvPicPr>
          <p:cNvPr id="10243" name="Picture 7" descr="logo szp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53375"/>
            <a:ext cx="15113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899592" y="836712"/>
            <a:ext cx="765164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Szkoła </a:t>
            </a:r>
          </a:p>
          <a:p>
            <a:pPr algn="ctr">
              <a:defRPr/>
            </a:pPr>
            <a:r>
              <a:rPr lang="pl-PL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Promująca Zdrowie</a:t>
            </a:r>
          </a:p>
        </p:txBody>
      </p:sp>
      <p:sp>
        <p:nvSpPr>
          <p:cNvPr id="7" name="Prostokąt 6"/>
          <p:cNvSpPr/>
          <p:nvPr/>
        </p:nvSpPr>
        <p:spPr>
          <a:xfrm>
            <a:off x="1692275" y="2852738"/>
            <a:ext cx="63357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000" spc="50" dirty="0">
                <a:ln w="11430"/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szkoła, która we współpracy z rodzicami uczniów i społecznością lokalną:</a:t>
            </a:r>
          </a:p>
        </p:txBody>
      </p:sp>
      <p:pic>
        <p:nvPicPr>
          <p:cNvPr id="6" name="Picture 8" descr="logo_zsp_gluch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4286"/>
            <a:ext cx="1064259" cy="106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89509"/>
      </p:ext>
    </p:extLst>
  </p:cSld>
  <p:clrMapOvr>
    <a:masterClrMapping/>
  </p:clrMapOvr>
  <p:transition spd="slow" advClick="0" advTm="10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1641" y="809656"/>
            <a:ext cx="7676349" cy="1035168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REALIZACJA PROGRAMU PROMUJĄCEGO ZDROWIE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204864"/>
            <a:ext cx="8352928" cy="3921299"/>
          </a:xfrm>
        </p:spPr>
        <p:txBody>
          <a:bodyPr>
            <a:normAutofit/>
          </a:bodyPr>
          <a:lstStyle/>
          <a:p>
            <a:r>
              <a:rPr lang="pl-PL" sz="2000" dirty="0" smtClean="0"/>
              <a:t>rok </a:t>
            </a:r>
            <a:r>
              <a:rPr lang="pl-PL" sz="2000" dirty="0"/>
              <a:t>szkolny 2010/2011  - blok „ZDROWIE FIZYCZNE I ZDROWE ŻYWIENIE”</a:t>
            </a:r>
          </a:p>
          <a:p>
            <a:r>
              <a:rPr lang="pl-PL" sz="2000" dirty="0" smtClean="0"/>
              <a:t>rok </a:t>
            </a:r>
            <a:r>
              <a:rPr lang="pl-PL" sz="2000" dirty="0"/>
              <a:t>szkolny 2011/2012 -  blok „PROFILAKTYKA UZALEŻNIEŃ”,</a:t>
            </a:r>
          </a:p>
          <a:p>
            <a:r>
              <a:rPr lang="pl-PL" sz="2000" dirty="0" smtClean="0"/>
              <a:t>rok </a:t>
            </a:r>
            <a:r>
              <a:rPr lang="pl-PL" sz="2000" dirty="0"/>
              <a:t>szkolny 2012/2013 – blok „ZDROWIE PSYCHICZNE I BEZPIECZEŃSTWO”</a:t>
            </a:r>
          </a:p>
          <a:p>
            <a:r>
              <a:rPr lang="pl-PL" sz="2000" dirty="0"/>
              <a:t>rok szkolny 2013/2014 - blok „ PROFILAKTYKA CHORÓB CYWILIZACYJNYCH”</a:t>
            </a:r>
          </a:p>
          <a:p>
            <a:r>
              <a:rPr lang="pl-PL" sz="2000" dirty="0"/>
              <a:t>rok szkolny 2014/2015 – blok „AKTYWIZACJA  RODZICÓW”</a:t>
            </a:r>
          </a:p>
          <a:p>
            <a:r>
              <a:rPr lang="pl-PL" sz="2000" dirty="0"/>
              <a:t>rok szkolny 2015/2016 - blok „ZDROWY STYL ŻYCIA”</a:t>
            </a:r>
          </a:p>
          <a:p>
            <a:r>
              <a:rPr lang="pl-PL" sz="2000" dirty="0"/>
              <a:t>rok szkolny 2016/2017 – blok „ODŻYWIAMY SIĘ ZDROWO  I KOLOROWO”</a:t>
            </a:r>
          </a:p>
          <a:p>
            <a:r>
              <a:rPr lang="pl-PL" sz="2000" dirty="0"/>
              <a:t>rok szkolny 2017/2018– blok „ MÓJ CZAS WOLNY”</a:t>
            </a:r>
          </a:p>
          <a:p>
            <a:r>
              <a:rPr lang="pl-PL" sz="2000" dirty="0"/>
              <a:t>rok szkolny 2018/2019– blok „ RUCH NA ŚWIEŻYM POWIETRZU”</a:t>
            </a:r>
          </a:p>
        </p:txBody>
      </p:sp>
      <p:pic>
        <p:nvPicPr>
          <p:cNvPr id="4" name="Picture 8" descr="logo_zsp_gluch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0485"/>
            <a:ext cx="1064259" cy="106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szp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3375"/>
            <a:ext cx="1151260" cy="111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39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/>
          </a:bodyPr>
          <a:lstStyle/>
          <a:p>
            <a:pPr algn="l"/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W naszej szkole podczas zajęć poznajemy</a:t>
            </a:r>
            <a:br>
              <a:rPr lang="pl-PL" sz="3200" dirty="0" smtClean="0"/>
            </a:br>
            <a:r>
              <a:rPr lang="pl-PL" sz="3200" dirty="0" smtClean="0"/>
              <a:t> zasady prawidłowego odżywiania oraz uczymy się prawidłowego przygotowywania pełnowartościowych posiłków.</a:t>
            </a:r>
            <a:endParaRPr lang="pl-PL" sz="3200" dirty="0"/>
          </a:p>
        </p:txBody>
      </p:sp>
      <p:pic>
        <p:nvPicPr>
          <p:cNvPr id="7" name="Picture 3" descr="C:\Users\komp\Pictures\Zdjęcia szkolne\sale\IMG_0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725144"/>
            <a:ext cx="2400003" cy="179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user\Desktop\zdjęcia szkoła\FB_IMG_15447230647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50" y="3152820"/>
            <a:ext cx="2421381" cy="322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zdjęcia szkoła\Resized_20181213_10501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876" y="2740572"/>
            <a:ext cx="2949474" cy="393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_zsp_gluch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94286"/>
            <a:ext cx="1064259" cy="106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logo szp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53375"/>
            <a:ext cx="1151260" cy="111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Promocja zdrowego żywienia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Olimpiada wiedzy o żywności i żywieniu</a:t>
            </a:r>
          </a:p>
          <a:p>
            <a:r>
              <a:rPr lang="pl-PL" dirty="0" smtClean="0"/>
              <a:t>Konkursy szkolne i międzyszkolne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340" y="5085184"/>
            <a:ext cx="2736304" cy="153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user\Desktop\zdjęcia szkoła\Resized_20190111_10434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9737"/>
            <a:ext cx="4347357" cy="326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zdjęcia szkoła\20181109_1201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32263"/>
            <a:ext cx="3729302" cy="20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logo_zsp_gluch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1064259" cy="106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924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Promujemy zdrowy styl życia </a:t>
            </a:r>
            <a:br>
              <a:rPr lang="pl-PL" b="1" dirty="0" smtClean="0"/>
            </a:br>
            <a:r>
              <a:rPr lang="pl-PL" b="1" dirty="0" smtClean="0"/>
              <a:t>i aktywność na świeżym powietrzu</a:t>
            </a:r>
            <a:endParaRPr lang="pl-PL" b="1" dirty="0"/>
          </a:p>
        </p:txBody>
      </p:sp>
      <p:pic>
        <p:nvPicPr>
          <p:cNvPr id="4" name="Picture 2" descr="C:\Users\user\Desktop\zdjęcia szkoła\20181017_10400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955283" cy="222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zdjęcia szkoła\20190131_142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4032447" cy="226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zdjęcia szkoła\20190131_1425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91090"/>
            <a:ext cx="4536504" cy="309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logo_zsp_gluch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94287"/>
            <a:ext cx="864095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83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Turnieje i zawody sportowe</a:t>
            </a:r>
            <a:endParaRPr lang="pl-PL" b="1" dirty="0"/>
          </a:p>
        </p:txBody>
      </p:sp>
      <p:pic>
        <p:nvPicPr>
          <p:cNvPr id="4" name="Picture 8" descr="logo_zsp_gluch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96167"/>
            <a:ext cx="1064259" cy="106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szp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56361"/>
            <a:ext cx="1151260" cy="111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user\Desktop\zdjęcia szkoła\20180928_10160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9650"/>
            <a:ext cx="3663038" cy="206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zdjęcia szkoła\20190326_0903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819" y="4247900"/>
            <a:ext cx="4319801" cy="242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zdjęcia szkoła\20190320_1115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95" y="4490736"/>
            <a:ext cx="34563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zdjęcia szkoła\45058461_2235108956765769_6613748666559627264_n-300x2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843" y="1844824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05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Odżywiamy się zdrowo</a:t>
            </a:r>
            <a:br>
              <a:rPr lang="pl-PL" b="1" dirty="0" smtClean="0"/>
            </a:br>
            <a:r>
              <a:rPr lang="pl-PL" b="1" dirty="0" smtClean="0"/>
              <a:t> i z tradycją</a:t>
            </a:r>
            <a:endParaRPr lang="pl-PL" b="1" dirty="0"/>
          </a:p>
        </p:txBody>
      </p:sp>
      <p:pic>
        <p:nvPicPr>
          <p:cNvPr id="4" name="Picture 8" descr="logo_zsp_gluch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064259" cy="106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szp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281" y="404664"/>
            <a:ext cx="1151260" cy="111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user\Desktop\zdjęcia szkoła\46505810_2248865475390117_4778448036479107072_n-300x225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26694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zdjęcia szkoła\Resized_20181115_12190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01" y="1916832"/>
            <a:ext cx="2736303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zdjęcia szkoła\20181109_1104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301208"/>
            <a:ext cx="2433087" cy="136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zdjęcia szkoła\Resized_20190407_1458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86862"/>
            <a:ext cx="2232248" cy="167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8" y="4149080"/>
            <a:ext cx="2900103" cy="217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25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1038</Words>
  <Application>Microsoft Office PowerPoint</Application>
  <PresentationFormat>Pokaz na ekranie (4:3)</PresentationFormat>
  <Paragraphs>208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Szkoła promująca zdrowie</vt:lpstr>
      <vt:lpstr>Prezentacja programu PowerPoint</vt:lpstr>
      <vt:lpstr>Prezentacja programu PowerPoint</vt:lpstr>
      <vt:lpstr>REALIZACJA PROGRAMU PROMUJĄCEGO ZDROWIE:</vt:lpstr>
      <vt:lpstr> W naszej szkole podczas zajęć poznajemy  zasady prawidłowego odżywiania oraz uczymy się prawidłowego przygotowywania pełnowartościowych posiłków.</vt:lpstr>
      <vt:lpstr>Promocja zdrowego żywienia</vt:lpstr>
      <vt:lpstr>Promujemy zdrowy styl życia  i aktywność na świeżym powietrzu</vt:lpstr>
      <vt:lpstr>Turnieje i zawody sportowe</vt:lpstr>
      <vt:lpstr>Odżywiamy się zdrowo  i z tradycją</vt:lpstr>
      <vt:lpstr>AUTOEWALUACJA  DZIAŁAŃ  W SZKOLE PROMUJĄCEJ ZDROWIE</vt:lpstr>
      <vt:lpstr>Metody i techniki  badawcze</vt:lpstr>
      <vt:lpstr>STANDARD PIERWSZY</vt:lpstr>
      <vt:lpstr>Podsumowanie wyników  w standardzie pierwszym</vt:lpstr>
      <vt:lpstr>STANDARD DRUGI</vt:lpstr>
      <vt:lpstr>Podsumowanie wyników  w standardzie drugim</vt:lpstr>
      <vt:lpstr>STANDARD TRZECI</vt:lpstr>
      <vt:lpstr>Podsumowanie wyników  w standardzie trzecim</vt:lpstr>
      <vt:lpstr>STANDARD CZWARTY</vt:lpstr>
      <vt:lpstr>Prezentacja programu PowerPoint</vt:lpstr>
      <vt:lpstr>OCENA STANDARDÓW I WYBÓR PROBLEMÓW PRIORYTETOWYCH</vt:lpstr>
      <vt:lpstr>Ocena efektów działań i wybór problemów priorytetowych </vt:lpstr>
      <vt:lpstr>Podsumowanie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Zdrowe sałatki na drugie śniadanie</dc:title>
  <dc:creator>Katarzyna</dc:creator>
  <cp:lastModifiedBy>Katarzyna</cp:lastModifiedBy>
  <cp:revision>74</cp:revision>
  <dcterms:created xsi:type="dcterms:W3CDTF">2013-11-02T16:15:03Z</dcterms:created>
  <dcterms:modified xsi:type="dcterms:W3CDTF">2020-03-27T21:28:25Z</dcterms:modified>
</cp:coreProperties>
</file>